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5" r:id="rId2"/>
    <p:sldId id="340" r:id="rId3"/>
    <p:sldId id="348" r:id="rId4"/>
    <p:sldId id="351" r:id="rId5"/>
    <p:sldId id="350" r:id="rId6"/>
    <p:sldId id="346" r:id="rId7"/>
    <p:sldId id="341" r:id="rId8"/>
    <p:sldId id="342" r:id="rId9"/>
    <p:sldId id="343" r:id="rId10"/>
  </p:sldIdLst>
  <p:sldSz cx="12195175" cy="6859588"/>
  <p:notesSz cx="9928225" cy="6797675"/>
  <p:defaultTextStyle>
    <a:defPPr>
      <a:defRPr lang="ru-RU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38">
          <p15:clr>
            <a:srgbClr val="A4A3A4"/>
          </p15:clr>
        </p15:guide>
        <p15:guide id="3" orient="horz" pos="482">
          <p15:clr>
            <a:srgbClr val="A4A3A4"/>
          </p15:clr>
        </p15:guide>
        <p15:guide id="4" pos="38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45E84"/>
    <a:srgbClr val="667588"/>
    <a:srgbClr val="014F86"/>
    <a:srgbClr val="D0DCE8"/>
    <a:srgbClr val="1B3E5E"/>
    <a:srgbClr val="00B050"/>
    <a:srgbClr val="FFFFFF"/>
    <a:srgbClr val="1C70B6"/>
    <a:srgbClr val="BFD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38" y="150"/>
      </p:cViewPr>
      <p:guideLst>
        <p:guide orient="horz" pos="2160"/>
        <p:guide orient="horz" pos="3838"/>
        <p:guide orient="horz" pos="482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CE01-262E-491C-9371-C0E1B87C3391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965DA-1C06-4B3D-AA1E-C4BE0D243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04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9E8C8-3E17-44D3-AA8E-B6304AE484F4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5C1CE-9410-4DF3-A525-9CA07DC7B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2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16200000">
            <a:off x="6489031" y="-884568"/>
            <a:ext cx="1872288" cy="954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 userDrawn="1"/>
        </p:nvSpPr>
        <p:spPr>
          <a:xfrm>
            <a:off x="337107" y="1056320"/>
            <a:ext cx="1440000" cy="1440000"/>
          </a:xfrm>
          <a:prstGeom prst="diamond">
            <a:avLst/>
          </a:prstGeom>
          <a:noFill/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 userDrawn="1"/>
        </p:nvSpPr>
        <p:spPr>
          <a:xfrm>
            <a:off x="337107" y="2563258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>
            <a:spLocks noChangeAspect="1"/>
          </p:cNvSpPr>
          <p:nvPr userDrawn="1"/>
        </p:nvSpPr>
        <p:spPr>
          <a:xfrm>
            <a:off x="1111403" y="981522"/>
            <a:ext cx="3096000" cy="3096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1111402" y="3330179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7" y="1474473"/>
            <a:ext cx="756000" cy="603693"/>
          </a:xfrm>
          <a:prstGeom prst="rect">
            <a:avLst/>
          </a:prstGeom>
        </p:spPr>
      </p:pic>
      <p:sp>
        <p:nvSpPr>
          <p:cNvPr id="12" name="Ромб 11"/>
          <p:cNvSpPr/>
          <p:nvPr userDrawn="1"/>
        </p:nvSpPr>
        <p:spPr>
          <a:xfrm>
            <a:off x="1885698" y="4097100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1111403" y="4867354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 userDrawn="1"/>
        </p:nvSpPr>
        <p:spPr>
          <a:xfrm rot="16200000">
            <a:off x="10322966" y="2949367"/>
            <a:ext cx="1872209" cy="1872209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араллелограмм 9"/>
          <p:cNvSpPr/>
          <p:nvPr userDrawn="1"/>
        </p:nvSpPr>
        <p:spPr>
          <a:xfrm>
            <a:off x="3960000" y="2841432"/>
            <a:ext cx="8280000" cy="72000"/>
          </a:xfrm>
          <a:prstGeom prst="parallelogram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16200000">
            <a:off x="11745175" y="270000"/>
            <a:ext cx="720000" cy="18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6200000">
            <a:off x="11304000" y="72000"/>
            <a:ext cx="720000" cy="576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>
            <a:spLocks noChangeAspect="1"/>
          </p:cNvSpPr>
          <p:nvPr userDrawn="1"/>
        </p:nvSpPr>
        <p:spPr>
          <a:xfrm>
            <a:off x="10994131" y="0"/>
            <a:ext cx="720000" cy="720000"/>
          </a:xfrm>
          <a:prstGeom prst="diamond">
            <a:avLst/>
          </a:prstGeom>
          <a:solidFill>
            <a:srgbClr val="345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3"/>
          <p:cNvSpPr txBox="1">
            <a:spLocks/>
          </p:cNvSpPr>
          <p:nvPr userDrawn="1"/>
        </p:nvSpPr>
        <p:spPr>
          <a:xfrm>
            <a:off x="1489075" y="190723"/>
            <a:ext cx="10032277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spc="90" baseline="0" dirty="0">
                <a:solidFill>
                  <a:srgbClr val="D0DC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РЕСПУБЛИКАНСКОЕ АВГУСТОВСКОЕ СОВЕЩАНИЕ ПО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326775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16200000">
            <a:off x="6489031" y="-884568"/>
            <a:ext cx="1872288" cy="954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 userDrawn="1"/>
        </p:nvSpPr>
        <p:spPr>
          <a:xfrm>
            <a:off x="337107" y="1044000"/>
            <a:ext cx="1440000" cy="1440000"/>
          </a:xfrm>
          <a:prstGeom prst="diamond">
            <a:avLst/>
          </a:prstGeom>
          <a:noFill/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 userDrawn="1"/>
        </p:nvSpPr>
        <p:spPr>
          <a:xfrm>
            <a:off x="337107" y="2563258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1111402" y="3333629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7" y="1471843"/>
            <a:ext cx="756000" cy="603693"/>
          </a:xfrm>
          <a:prstGeom prst="rect">
            <a:avLst/>
          </a:prstGeom>
        </p:spPr>
      </p:pic>
      <p:sp>
        <p:nvSpPr>
          <p:cNvPr id="12" name="Ромб 11"/>
          <p:cNvSpPr/>
          <p:nvPr userDrawn="1"/>
        </p:nvSpPr>
        <p:spPr>
          <a:xfrm>
            <a:off x="1885698" y="4100491"/>
            <a:ext cx="1440000" cy="1440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1111403" y="4867354"/>
            <a:ext cx="1440000" cy="1440000"/>
          </a:xfrm>
          <a:prstGeom prst="diamond">
            <a:avLst/>
          </a:prstGeom>
          <a:solidFill>
            <a:srgbClr val="1B3E5E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ый треугольник 1"/>
          <p:cNvSpPr/>
          <p:nvPr userDrawn="1"/>
        </p:nvSpPr>
        <p:spPr>
          <a:xfrm rot="16200000">
            <a:off x="10322966" y="2949367"/>
            <a:ext cx="1872209" cy="1872209"/>
          </a:xfrm>
          <a:prstGeom prst="rt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араллелограмм 9"/>
          <p:cNvSpPr/>
          <p:nvPr userDrawn="1"/>
        </p:nvSpPr>
        <p:spPr>
          <a:xfrm>
            <a:off x="3960000" y="2841432"/>
            <a:ext cx="8280000" cy="72000"/>
          </a:xfrm>
          <a:prstGeom prst="parallelogram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16200000">
            <a:off x="11745175" y="270000"/>
            <a:ext cx="720000" cy="180000"/>
          </a:xfrm>
          <a:prstGeom prst="rect">
            <a:avLst/>
          </a:prstGeom>
          <a:solidFill>
            <a:srgbClr val="1B3E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6200000">
            <a:off x="11304000" y="72000"/>
            <a:ext cx="720000" cy="576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омб 2"/>
          <p:cNvSpPr>
            <a:spLocks noChangeAspect="1"/>
          </p:cNvSpPr>
          <p:nvPr userDrawn="1"/>
        </p:nvSpPr>
        <p:spPr>
          <a:xfrm>
            <a:off x="10994131" y="0"/>
            <a:ext cx="720000" cy="720000"/>
          </a:xfrm>
          <a:prstGeom prst="diamond">
            <a:avLst/>
          </a:prstGeom>
          <a:solidFill>
            <a:srgbClr val="345E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3"/>
          <p:cNvSpPr txBox="1">
            <a:spLocks/>
          </p:cNvSpPr>
          <p:nvPr userDrawn="1"/>
        </p:nvSpPr>
        <p:spPr>
          <a:xfrm>
            <a:off x="1489075" y="190723"/>
            <a:ext cx="10032277" cy="33855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200" b="1" spc="90" baseline="0" dirty="0">
                <a:solidFill>
                  <a:srgbClr val="D0DCE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РЕСПУБЛИКАНСКОЕ АВГУСТОВСКОЕ СОВЕЩАНИЕ ПО ОБРАЗОВАНИЮ</a:t>
            </a:r>
          </a:p>
        </p:txBody>
      </p:sp>
      <p:sp>
        <p:nvSpPr>
          <p:cNvPr id="17" name="Ромб 16"/>
          <p:cNvSpPr>
            <a:spLocks noChangeAspect="1"/>
          </p:cNvSpPr>
          <p:nvPr userDrawn="1"/>
        </p:nvSpPr>
        <p:spPr>
          <a:xfrm>
            <a:off x="1111403" y="981522"/>
            <a:ext cx="3096000" cy="3096000"/>
          </a:xfrm>
          <a:prstGeom prst="diamond">
            <a:avLst/>
          </a:prstGeom>
          <a:solidFill>
            <a:srgbClr val="4F81BD"/>
          </a:solidFill>
          <a:ln>
            <a:solidFill>
              <a:srgbClr val="D0DC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476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-167109" y="5976000"/>
            <a:ext cx="12529392" cy="893359"/>
            <a:chOff x="-167109" y="5976000"/>
            <a:chExt cx="12529392" cy="893359"/>
          </a:xfrm>
        </p:grpSpPr>
        <p:sp>
          <p:nvSpPr>
            <p:cNvPr id="3" name="Ромб 2"/>
            <p:cNvSpPr>
              <a:spLocks/>
            </p:cNvSpPr>
            <p:nvPr/>
          </p:nvSpPr>
          <p:spPr>
            <a:xfrm>
              <a:off x="10656425" y="5976000"/>
              <a:ext cx="720000" cy="720000"/>
            </a:xfrm>
            <a:prstGeom prst="diamond">
              <a:avLst/>
            </a:prstGeom>
            <a:solidFill>
              <a:srgbClr val="345E84"/>
            </a:solidFill>
            <a:ln w="254000" cap="flat">
              <a:noFill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-167109" y="6094090"/>
              <a:ext cx="1152128" cy="775269"/>
              <a:chOff x="1777107" y="6094090"/>
              <a:chExt cx="1152128" cy="775269"/>
            </a:xfrm>
          </p:grpSpPr>
          <p:sp>
            <p:nvSpPr>
              <p:cNvPr id="77" name="Ромб 76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Ромб 77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Ромб 78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Ромб 79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Ромб 80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Ромб 81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1097031" y="6094090"/>
              <a:ext cx="1152128" cy="775269"/>
              <a:chOff x="1777107" y="6094090"/>
              <a:chExt cx="1152128" cy="775269"/>
            </a:xfrm>
          </p:grpSpPr>
          <p:sp>
            <p:nvSpPr>
              <p:cNvPr id="71" name="Ромб 70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Ромб 71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Ромб 72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Ромб 73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Ромб 74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Ромб 75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2361171" y="6094090"/>
              <a:ext cx="1152128" cy="775269"/>
              <a:chOff x="1777107" y="6094090"/>
              <a:chExt cx="1152128" cy="775269"/>
            </a:xfrm>
          </p:grpSpPr>
          <p:sp>
            <p:nvSpPr>
              <p:cNvPr id="65" name="Ромб 64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Ромб 65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7" name="Ромб 66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Ромб 67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Ромб 68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0" name="Ромб 69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625311" y="6094090"/>
              <a:ext cx="1152128" cy="775269"/>
              <a:chOff x="1777107" y="6094090"/>
              <a:chExt cx="1152128" cy="775269"/>
            </a:xfrm>
          </p:grpSpPr>
          <p:sp>
            <p:nvSpPr>
              <p:cNvPr id="59" name="Ромб 58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Ромб 59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Ромб 60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Ромб 61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Ромб 62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Ромб 63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4889451" y="6094090"/>
              <a:ext cx="1152128" cy="775269"/>
              <a:chOff x="1777107" y="6094090"/>
              <a:chExt cx="1152128" cy="775269"/>
            </a:xfrm>
          </p:grpSpPr>
          <p:sp>
            <p:nvSpPr>
              <p:cNvPr id="53" name="Ромб 52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Ромб 53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5" name="Ромб 54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Ромб 55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Ромб 56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Ромб 57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6153591" y="6094090"/>
              <a:ext cx="1152128" cy="775269"/>
              <a:chOff x="1777107" y="6094090"/>
              <a:chExt cx="1152128" cy="775269"/>
            </a:xfrm>
          </p:grpSpPr>
          <p:sp>
            <p:nvSpPr>
              <p:cNvPr id="47" name="Ромб 46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Ромб 47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Ромб 48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Ромб 49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Ромб 50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Ромб 51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7417731" y="6094090"/>
              <a:ext cx="1152128" cy="775269"/>
              <a:chOff x="1777107" y="6094090"/>
              <a:chExt cx="1152128" cy="775269"/>
            </a:xfrm>
          </p:grpSpPr>
          <p:sp>
            <p:nvSpPr>
              <p:cNvPr id="41" name="Ромб 40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Ромб 41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Ромб 42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Ромб 43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Ромб 44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Ромб 45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8681871" y="6094090"/>
              <a:ext cx="1152128" cy="775269"/>
              <a:chOff x="1777107" y="6094090"/>
              <a:chExt cx="1152128" cy="775269"/>
            </a:xfrm>
          </p:grpSpPr>
          <p:sp>
            <p:nvSpPr>
              <p:cNvPr id="35" name="Ромб 34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Ромб 35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Ромб 36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Ромб 37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Ромб 38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Ромб 39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9946011" y="6094090"/>
              <a:ext cx="1152128" cy="775269"/>
              <a:chOff x="1777107" y="6094090"/>
              <a:chExt cx="1152128" cy="775269"/>
            </a:xfrm>
          </p:grpSpPr>
          <p:sp>
            <p:nvSpPr>
              <p:cNvPr id="29" name="Ромб 28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омб 29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Ромб 30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омб 31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Ромб 32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Ромб 33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11210155" y="6094090"/>
              <a:ext cx="1152128" cy="775269"/>
              <a:chOff x="1777107" y="6094090"/>
              <a:chExt cx="1152128" cy="775269"/>
            </a:xfrm>
          </p:grpSpPr>
          <p:sp>
            <p:nvSpPr>
              <p:cNvPr id="23" name="Ромб 22"/>
              <p:cNvSpPr>
                <a:spLocks noChangeAspect="1"/>
              </p:cNvSpPr>
              <p:nvPr/>
            </p:nvSpPr>
            <p:spPr>
              <a:xfrm>
                <a:off x="1777107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омб 23"/>
              <p:cNvSpPr>
                <a:spLocks noChangeAspect="1"/>
              </p:cNvSpPr>
              <p:nvPr/>
            </p:nvSpPr>
            <p:spPr>
              <a:xfrm>
                <a:off x="2230807" y="6545359"/>
                <a:ext cx="252000" cy="252000"/>
              </a:xfrm>
              <a:prstGeom prst="diamond">
                <a:avLst/>
              </a:prstGeom>
              <a:ln w="25400" cap="flat">
                <a:solidFill>
                  <a:srgbClr val="1B3E5E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Ромб 24"/>
              <p:cNvSpPr>
                <a:spLocks noChangeAspect="1"/>
              </p:cNvSpPr>
              <p:nvPr/>
            </p:nvSpPr>
            <p:spPr>
              <a:xfrm>
                <a:off x="2158807" y="6094090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Ромб 25"/>
              <p:cNvSpPr>
                <a:spLocks noChangeAspect="1"/>
              </p:cNvSpPr>
              <p:nvPr/>
            </p:nvSpPr>
            <p:spPr>
              <a:xfrm>
                <a:off x="2533235" y="6473359"/>
                <a:ext cx="396000" cy="39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омб 26"/>
              <p:cNvSpPr>
                <a:spLocks noChangeAspect="1"/>
              </p:cNvSpPr>
              <p:nvPr/>
            </p:nvSpPr>
            <p:spPr>
              <a:xfrm>
                <a:off x="2018662" y="6319050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Ромб 27"/>
              <p:cNvSpPr>
                <a:spLocks noChangeAspect="1"/>
              </p:cNvSpPr>
              <p:nvPr/>
            </p:nvSpPr>
            <p:spPr>
              <a:xfrm>
                <a:off x="2485565" y="6329337"/>
                <a:ext cx="216000" cy="216000"/>
              </a:xfrm>
              <a:prstGeom prst="diamond">
                <a:avLst/>
              </a:prstGeom>
              <a:solidFill>
                <a:srgbClr val="1B3E5E"/>
              </a:solidFill>
              <a:ln w="127000" cap="flat">
                <a:noFill/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4" name="Ромб 13"/>
            <p:cNvSpPr>
              <a:spLocks noChangeAspect="1"/>
            </p:cNvSpPr>
            <p:nvPr/>
          </p:nvSpPr>
          <p:spPr>
            <a:xfrm>
              <a:off x="82502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Ромб 14"/>
            <p:cNvSpPr>
              <a:spLocks noChangeAspect="1"/>
            </p:cNvSpPr>
            <p:nvPr/>
          </p:nvSpPr>
          <p:spPr>
            <a:xfrm>
              <a:off x="208916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омб 15"/>
            <p:cNvSpPr>
              <a:spLocks noChangeAspect="1"/>
            </p:cNvSpPr>
            <p:nvPr/>
          </p:nvSpPr>
          <p:spPr>
            <a:xfrm>
              <a:off x="335330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омб 16"/>
            <p:cNvSpPr>
              <a:spLocks noChangeAspect="1"/>
            </p:cNvSpPr>
            <p:nvPr/>
          </p:nvSpPr>
          <p:spPr>
            <a:xfrm>
              <a:off x="461744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омб 17"/>
            <p:cNvSpPr>
              <a:spLocks noChangeAspect="1"/>
            </p:cNvSpPr>
            <p:nvPr/>
          </p:nvSpPr>
          <p:spPr>
            <a:xfrm>
              <a:off x="588158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Ромб 18"/>
            <p:cNvSpPr>
              <a:spLocks noChangeAspect="1"/>
            </p:cNvSpPr>
            <p:nvPr/>
          </p:nvSpPr>
          <p:spPr>
            <a:xfrm>
              <a:off x="714572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омб 19"/>
            <p:cNvSpPr>
              <a:spLocks noChangeAspect="1"/>
            </p:cNvSpPr>
            <p:nvPr/>
          </p:nvSpPr>
          <p:spPr>
            <a:xfrm>
              <a:off x="840986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Ромб 20"/>
            <p:cNvSpPr>
              <a:spLocks noChangeAspect="1"/>
            </p:cNvSpPr>
            <p:nvPr/>
          </p:nvSpPr>
          <p:spPr>
            <a:xfrm>
              <a:off x="967400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омб 21"/>
            <p:cNvSpPr>
              <a:spLocks noChangeAspect="1"/>
            </p:cNvSpPr>
            <p:nvPr/>
          </p:nvSpPr>
          <p:spPr>
            <a:xfrm>
              <a:off x="10938145" y="6094090"/>
              <a:ext cx="432000" cy="432000"/>
            </a:xfrm>
            <a:prstGeom prst="diamond">
              <a:avLst/>
            </a:prstGeom>
            <a:ln w="38100" cap="flat">
              <a:solidFill>
                <a:srgbClr val="1B3E5E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83" name="Прямая соединительная линия 82"/>
          <p:cNvCxnSpPr/>
          <p:nvPr userDrawn="1"/>
        </p:nvCxnSpPr>
        <p:spPr>
          <a:xfrm>
            <a:off x="0" y="753288"/>
            <a:ext cx="12195175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1B3E5E"/>
                </a:gs>
                <a:gs pos="50000">
                  <a:srgbClr val="4F81BD"/>
                </a:gs>
                <a:gs pos="100000">
                  <a:srgbClr val="1B3E5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Прямая соединительная линия 82"/>
          <p:cNvCxnSpPr/>
          <p:nvPr userDrawn="1"/>
        </p:nvCxnSpPr>
        <p:spPr>
          <a:xfrm>
            <a:off x="0" y="753288"/>
            <a:ext cx="12195175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1B3E5E"/>
                </a:gs>
                <a:gs pos="50000">
                  <a:srgbClr val="4F81BD"/>
                </a:gs>
                <a:gs pos="100000">
                  <a:srgbClr val="1B3E5E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655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A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74701"/>
            <a:ext cx="10975658" cy="1143265"/>
          </a:xfrm>
          <a:prstGeom prst="rect">
            <a:avLst/>
          </a:prstGeom>
        </p:spPr>
        <p:txBody>
          <a:bodyPr vert="horz" lIns="121944" tIns="60972" rIns="121944" bIns="6097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00572"/>
            <a:ext cx="10975658" cy="4527011"/>
          </a:xfrm>
          <a:prstGeom prst="rect">
            <a:avLst/>
          </a:prstGeom>
        </p:spPr>
        <p:txBody>
          <a:bodyPr vert="horz" lIns="121944" tIns="60972" rIns="121944" bIns="6097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9FA8-52A8-48AD-A3B5-1506AD70A40C}" type="datetimeFigureOut">
              <a:rPr lang="ru-RU" smtClean="0"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357822"/>
            <a:ext cx="3861805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5" y="6357822"/>
            <a:ext cx="2845541" cy="365210"/>
          </a:xfrm>
          <a:prstGeom prst="rect">
            <a:avLst/>
          </a:prstGeom>
        </p:spPr>
        <p:txBody>
          <a:bodyPr vert="horz" lIns="121944" tIns="60972" rIns="121944" bIns="6097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A8B8-DFD8-48BC-942B-E1C255F4C4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0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62" r:id="rId3"/>
    <p:sldLayoutId id="2147483672" r:id="rId4"/>
  </p:sldLayoutIdLst>
  <p:txStyles>
    <p:titleStyle>
      <a:lvl1pPr algn="ctr" defTabSz="1219444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91" indent="-45729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798" indent="-381076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4027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749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3471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E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0" y="45418"/>
            <a:ext cx="12195175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Arial" charset="0"/>
              </a:rPr>
              <a:t>РЕСПУБЛИКАНСКОЕ АВГУСТОВСКОЕ </a:t>
            </a:r>
          </a:p>
          <a:p>
            <a:pPr algn="ctr" eaLnBrk="1" hangingPunct="1"/>
            <a:r>
              <a:rPr lang="ru-RU" b="1" dirty="0">
                <a:solidFill>
                  <a:schemeClr val="bg1"/>
                </a:solidFill>
                <a:latin typeface="Arial" charset="0"/>
              </a:rPr>
              <a:t>СОВЕЩАНИЕ ПО ОБРАЗОВАНИЮ</a:t>
            </a: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6097064" y="3717826"/>
            <a:ext cx="4536478" cy="6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БАННИКОВ 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Алексей Львович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6097064" y="4798491"/>
            <a:ext cx="4536478" cy="13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ЗАМЕСТИТЕЛЬ РУКОВОДИТЕЛЯ </a:t>
            </a:r>
          </a:p>
          <a:p>
            <a:pPr eaLnBrk="1" hangingPunct="1"/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ЦЕНТРА </a:t>
            </a: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НЕПРЕРЫВНОГО ПОВЫШЕНИЯ ПРОФЕССИОНАЛЬНОГО МАСТЕРСТВА ПЕДАГОГИЧЕСКИХ РАБОТНИКОВ</a:t>
            </a:r>
          </a:p>
          <a:p>
            <a:pPr eaLnBrk="1" hangingPunct="1"/>
            <a:endParaRPr 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8955" y="2133650"/>
            <a:ext cx="11524280" cy="83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45710" rIns="91420" bIns="45710">
            <a:spAutoFit/>
          </a:bodyPr>
          <a:lstStyle/>
          <a:p>
            <a:pPr algn="ctr"/>
            <a:r>
              <a:rPr lang="ru-RU" b="1" dirty="0" smtClean="0">
                <a:solidFill>
                  <a:srgbClr val="D0DCE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Практика </a:t>
            </a:r>
            <a:r>
              <a:rPr lang="ru-RU" b="1" dirty="0">
                <a:solidFill>
                  <a:srgbClr val="D0DCE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реализации наставничества, как основа профессионального роста педагогических работников Республики </a:t>
            </a:r>
            <a:r>
              <a:rPr lang="ru-RU" b="1" dirty="0" smtClean="0">
                <a:solidFill>
                  <a:srgbClr val="D0DCE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Башкортостан</a:t>
            </a:r>
            <a:endParaRPr lang="ru-RU" b="1" dirty="0">
              <a:solidFill>
                <a:srgbClr val="D0DCE8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9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49433" y="-139210"/>
            <a:ext cx="11017224" cy="129614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РАМКАХ РЕАЛИЗАЦИИ ЦЕЛЕВОЙ МОДЕЛИ НАСТАВНИЧЕСТВА</a:t>
            </a:r>
            <a:br>
              <a:rPr lang="ru-RU" alt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954" y="1166843"/>
            <a:ext cx="324036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 ПОВЫШЕНИЯ КВАЛИФИКАЦИИ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«Реализация системы наставничества педагогических работников в образовательных организациях» (ЦНППМПР);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«Наставничество как эффективная технология в системе современного образования»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(ИРО РБ);</a:t>
            </a:r>
          </a:p>
          <a:p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наставнической деятельности в СПО»  (ЦОПП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52999" y="1156933"/>
            <a:ext cx="4248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НАУЧНО-ПРАКТИЧЕСКАЯ КОНФЕРЕНЦИЯ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«НАСТАВНИЧЕСТВО КАК ИНСТРУМЕНТ РЕШЕНИЯ ПРИОРИТЕТНЫХ ЗАДАЧ В ОБЛАСТИ ОБРАЗОВАНИЯ»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ноября 2023 г.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участников из 34 городских округов и муниципальных районов РБ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75" y="1121792"/>
            <a:ext cx="2093995" cy="2740050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15" y="3357786"/>
            <a:ext cx="3816424" cy="25437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778225" y="4727818"/>
            <a:ext cx="40800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Г.М.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Мухамедьянова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министр народного образования РБ (1998-2004 г)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наставниками на конференции</a:t>
            </a:r>
          </a:p>
        </p:txBody>
      </p:sp>
    </p:spTree>
    <p:extLst>
      <p:ext uri="{BB962C8B-B14F-4D97-AF65-F5344CB8AC3E}">
        <p14:creationId xmlns:p14="http://schemas.microsoft.com/office/powerpoint/2010/main" val="16572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003" y="662438"/>
            <a:ext cx="10081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конкурс «Эффективные практики наставничества в образовательных организациях Республики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2729" y="16615"/>
            <a:ext cx="11017224" cy="11809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РАМКАХ РЕАЛИЗАЦИИ ЦЕЛЕВОЙ МОДЕЛИ НАСТАВНИЧЕСТВА</a:t>
            </a:r>
            <a: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200" u="sng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689" y="1722793"/>
            <a:ext cx="3460186" cy="13961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Этапы: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Заочный – 13-20 февраля 2024 г.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Очный – 19 марта 2024 г.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689" y="3256856"/>
            <a:ext cx="3460186" cy="2232248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Номинации: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Лучшая программа наставничества»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Лайфхаки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от наставников»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-«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Лучшая практика наставничества» 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41803" y="1644788"/>
            <a:ext cx="3964242" cy="4100241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конкурса: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победителей в номинациях от организаций дошкольного, общего, среднего профессионального образования и дополнительного образования детей из 10 городских округов и муниципальных районов РБ: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г. Уфа;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г. Стерлитамак;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г. Нефтекамск;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Благоварский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Белебеевский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Бижбулякский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Давлекановский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Дюртюлинский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Тумазинский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Янаульский</a:t>
            </a:r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915" y="1631318"/>
            <a:ext cx="4062864" cy="3111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0091" y="3644220"/>
            <a:ext cx="46085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endParaRPr lang="ru-RU" kern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kern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endParaRPr lang="ru-RU" kern="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Антипина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Светлана Владимировна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первый заместитель министра Министерства образования и науки Республики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 и абсолютный  победитель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конкурса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Нуртдинова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Эльвира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Галиевна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лицей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2 г.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Дюртюли </a:t>
            </a:r>
            <a:endParaRPr lang="ru-RU" sz="14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 </a:t>
            </a:r>
            <a:r>
              <a:rPr lang="ru-RU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Дюртюлинский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район  </a:t>
            </a:r>
          </a:p>
        </p:txBody>
      </p:sp>
    </p:spTree>
    <p:extLst>
      <p:ext uri="{BB962C8B-B14F-4D97-AF65-F5344CB8AC3E}">
        <p14:creationId xmlns:p14="http://schemas.microsoft.com/office/powerpoint/2010/main" val="25205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963" y="333450"/>
            <a:ext cx="1123324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 Республиканского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 </a:t>
            </a:r>
            <a:endParaRPr lang="ru-RU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Эффективные практики наставничества в образовательных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организациях</a:t>
            </a:r>
          </a:p>
          <a:p>
            <a:pPr algn="ctr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2024 года</a:t>
            </a:r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Абсолютный победитель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конкурса </a:t>
            </a:r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Нуртдинова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Э.Г., МБОУ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 №2 города Дюртюли МР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Дюртюлинский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район;</a:t>
            </a:r>
          </a:p>
          <a:p>
            <a:pPr algn="just"/>
            <a:r>
              <a:rPr lang="ru-RU" sz="18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Победители в номинациях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Абдуллина Э.А., ГБПОУ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Стерлитамакский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химико-технологический колледж;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Бизинадзе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А,Г,, МОБУ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 имени Героя Советского Союза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Давлятова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Бакира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Рахимовича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с.Первомайский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МР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Благоварский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Никулина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А.В, МАОУ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детско-юношеский центр «Новое поколение» г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Белебей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Файзуллина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С.В., МАДОУ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№ 11 комбинированного вида ГО г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Нефтекамск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</a:p>
          <a:p>
            <a:pPr algn="just"/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Булякова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Л.У., ГБПОУ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Уфимский многопрофильный профессиональный колледж;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Нуртдинова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Э.Г., МБОУ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лицей №2 города Дюртюли МР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Дюртюлинский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Швецова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Л.А. МАДОУ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№34»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Стерлитамак Республики Башкортостан;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Фаррахова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А.Э., МБУ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Дом пионеров и школьников г. Янаул МР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Янаульский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район.</a:t>
            </a:r>
          </a:p>
          <a:p>
            <a:pPr algn="just"/>
            <a:r>
              <a:rPr lang="ru-RU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Асадуллина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А.И, МОБУ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СОШ № 3 с углубленным изучением отдельных предметов с. Бижбуляк МР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Бижбулякский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Битюцкая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Ю.Ю., МБОУ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Дом детского творчества МР 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Давлекановский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район;</a:t>
            </a:r>
          </a:p>
          <a:p>
            <a:pPr algn="just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Ильясова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И.А., МАДОУ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"Детский сад №51" ГО г. Стерлитамак;</a:t>
            </a:r>
          </a:p>
          <a:p>
            <a:pPr algn="just"/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Назмутдинова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Д.Д., ГБПОУ </a:t>
            </a:r>
            <a:r>
              <a:rPr lang="ru-RU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Туймазинский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педагогический колледж.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611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19166"/>
              </p:ext>
            </p:extLst>
          </p:nvPr>
        </p:nvGraphicFramePr>
        <p:xfrm>
          <a:off x="644528" y="1203634"/>
          <a:ext cx="10585177" cy="121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853">
                  <a:extLst>
                    <a:ext uri="{9D8B030D-6E8A-4147-A177-3AD203B41FA5}">
                      <a16:colId xmlns:a16="http://schemas.microsoft.com/office/drawing/2014/main" val="1952103942"/>
                    </a:ext>
                  </a:extLst>
                </a:gridCol>
                <a:gridCol w="2772108">
                  <a:extLst>
                    <a:ext uri="{9D8B030D-6E8A-4147-A177-3AD203B41FA5}">
                      <a16:colId xmlns:a16="http://schemas.microsoft.com/office/drawing/2014/main" val="4045196089"/>
                    </a:ext>
                  </a:extLst>
                </a:gridCol>
                <a:gridCol w="2772108">
                  <a:extLst>
                    <a:ext uri="{9D8B030D-6E8A-4147-A177-3AD203B41FA5}">
                      <a16:colId xmlns:a16="http://schemas.microsoft.com/office/drawing/2014/main" val="2529032993"/>
                    </a:ext>
                  </a:extLst>
                </a:gridCol>
                <a:gridCol w="2772108">
                  <a:extLst>
                    <a:ext uri="{9D8B030D-6E8A-4147-A177-3AD203B41FA5}">
                      <a16:colId xmlns:a16="http://schemas.microsoft.com/office/drawing/2014/main" val="4124527149"/>
                    </a:ext>
                  </a:extLst>
                </a:gridCol>
              </a:tblGrid>
              <a:tr h="1218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995</a:t>
                      </a:r>
                      <a:r>
                        <a:rPr lang="ru-RU" sz="1800" b="0" kern="1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(1565)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Дошкольные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</a:t>
                      </a:r>
                      <a:endParaRPr lang="ru-RU" sz="1800" b="0" dirty="0" smtClean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1278 (1278) Общеобразовательные организации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(105)</a:t>
                      </a:r>
                    </a:p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образовательные организации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 (390)</a:t>
                      </a:r>
                    </a:p>
                    <a:p>
                      <a:pPr marL="0" marR="0" lvl="0" indent="0" algn="ctr" defTabSz="12194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дополнительного образования детей</a:t>
                      </a: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21791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29327" y="803524"/>
            <a:ext cx="10729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Количество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образовательных организаций, реализующих целевую программу наставничества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7701" y="57277"/>
            <a:ext cx="11032446" cy="136120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1219444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 РЕАЛИЗАЦИИ ЦЕЛЕВОЙ МОДЕЛИ НАСТАВНИЧЕСТВА ПЕДАГОГИЧЕСКИХ РАБОТНИКОВ ОБРАЗОВАТЕЛЬНЫХ ОРГАНИЗАЦИЙ</a:t>
            </a:r>
            <a:r>
              <a:rPr lang="ru-RU" sz="22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A9D6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</a:t>
            </a:r>
            <a:endParaRPr lang="ru-RU" sz="2400" b="1" dirty="0">
              <a:solidFill>
                <a:srgbClr val="A9D6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923" y="4149874"/>
            <a:ext cx="11809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охвата по всем педагогическим работникам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21%.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целевой модели наставничества педагогических работников: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100 % разработаны и утверждены Положения о системе (целевой модели) наставничества педагогических работников, сформированы Дорожные карты по реализации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Положений.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90% ведется база наставников и база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наставляемых.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95% имеются локальные акты о закреплении пар «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наставник-наставляемый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уровней образования.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8891" y="2404417"/>
            <a:ext cx="10729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Количество сформированных наставнических пар  - 3884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141797"/>
              </p:ext>
            </p:extLst>
          </p:nvPr>
        </p:nvGraphicFramePr>
        <p:xfrm>
          <a:off x="629326" y="2853731"/>
          <a:ext cx="10580829" cy="1168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9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5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7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Общеобразовательные организации с учетом</a:t>
                      </a:r>
                      <a:r>
                        <a:rPr lang="ru-RU" sz="1800" b="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дошкольных  групп при ОО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3294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Образовательные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 среднего профессионального образования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дополнительного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профессионального образования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1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624979" y="152884"/>
            <a:ext cx="10801200" cy="864096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КЛУБ НАСТАВНИКОВ</a:t>
            </a:r>
          </a:p>
          <a:p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ЦНППМПР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ГБПОУ УМПК приказом №171-цп от 15 мая 2023 г. создан региональный клуб наставников.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Педагоги наставники из Республики Башкортостан участвуют в различных мероприятиях регионального и федерального уровня:</a:t>
            </a:r>
          </a:p>
          <a:p>
            <a:pPr algn="just"/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560" y="2352032"/>
            <a:ext cx="3093329" cy="17032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8995" y="2464980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26-27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июля на базе Федерального технопарка профессионального образования в Калуге  Всероссийский съезд наставников из 77 регионов Российской Федерации.</a:t>
            </a: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4979" y="4077866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29 мая 2024 года Всероссийская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конференция педагогов на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тему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«Наставничество в образовании: культура, идеи, технологии»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с. Красноусольский МР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Гафурийский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район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РБ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Всероссийская конференция педагогов на тему «Наставничество в образовании: культура, идеи, технологии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15" y="4201021"/>
            <a:ext cx="3093329" cy="182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87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768995" y="127017"/>
            <a:ext cx="10801200" cy="864096"/>
          </a:xfrm>
          <a:prstGeom prst="rect">
            <a:avLst/>
          </a:prstGeom>
        </p:spPr>
        <p:txBody>
          <a:bodyPr lIns="0" tIns="0" rIns="0" bIns="0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ВСЕРОССИЙСКИЙ КОНКУРС «НАСТАВНИЧЕСТВО»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(июль-декабрь 2024 г.)</a:t>
            </a:r>
          </a:p>
          <a:p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9355" y="911322"/>
            <a:ext cx="3892234" cy="2376264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Этапы: 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– 26 июля-25 октября 2024 г.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Отборочный – 26 июля-27 октября 2024 г.</a:t>
            </a: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Очный –  17-19 декабря 2024 г. «Фестиваль наставников»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29835" y="911322"/>
            <a:ext cx="3599366" cy="1884030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Направления: </a:t>
            </a:r>
          </a:p>
          <a:p>
            <a:pPr marL="285750" indent="-285750">
              <a:buFontTx/>
              <a:buChar char="-"/>
            </a:pP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«Наставник года»</a:t>
            </a:r>
          </a:p>
          <a:p>
            <a:pPr marL="285750" indent="-285750">
              <a:buFontTx/>
              <a:buChar char="-"/>
            </a:pP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«Лучшие практики наставничества» </a:t>
            </a:r>
          </a:p>
          <a:p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2971" y="911322"/>
            <a:ext cx="31651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проводится по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поручению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Российской Федерации </a:t>
            </a:r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В. Путина.</a:t>
            </a:r>
          </a:p>
          <a:p>
            <a:pPr algn="ctr"/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конкурса — создание условий для развития института наставничества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87087" y="2795352"/>
            <a:ext cx="3265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https://nastavnik.rsv.ru</a:t>
            </a:r>
            <a:r>
              <a:rPr lang="ru-RU" dirty="0" smtClean="0">
                <a:solidFill>
                  <a:schemeClr val="bg1"/>
                </a:solidFill>
              </a:rPr>
              <a:t>/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4" y="3311979"/>
            <a:ext cx="3021123" cy="179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153371" y="3571979"/>
            <a:ext cx="3748218" cy="2450103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конкурса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выявление, поддержка и распространение лучших муниципальных практик научно – методического сопровождения педагогических работников в Республики Башкортостан.</a:t>
            </a:r>
          </a:p>
          <a:p>
            <a:endParaRPr lang="ru-RU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85819" y="3571979"/>
            <a:ext cx="3743382" cy="2450103"/>
          </a:xfrm>
          <a:prstGeom prst="roundRect">
            <a:avLst/>
          </a:prstGeom>
          <a:solidFill>
            <a:srgbClr val="4F81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Этапы: </a:t>
            </a:r>
            <a:endParaRPr lang="ru-RU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диагностический (заочный) - с 20 сентября по 30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сентября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 отборочный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(заочный) - с 14 октября по 25 октября 2024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финальный (очный) – 21-22 ноября 2024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477" y="5146787"/>
            <a:ext cx="3753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Конкурс проводится ЦНППМПР ГБПОУ УМПК совместно с ГАУ ДПО ИРО РБ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987" y="477466"/>
            <a:ext cx="51845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Российской Федерации от 24 марта 2023 года №196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утверждении Порядка проведения аттестации педагогических работников организаций, осуществляющих образовательную деятельность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установление квалификационных категорий «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педагог-методист» и «педагог-наставник»</a:t>
            </a:r>
          </a:p>
          <a:p>
            <a:pPr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619" y="481302"/>
            <a:ext cx="4392488" cy="53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408955" y="477466"/>
            <a:ext cx="11305256" cy="564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РЕКОМЕНДАЦИИ</a:t>
            </a:r>
          </a:p>
          <a:p>
            <a:pPr algn="ctr" eaLnBrk="1" hangingPunct="1"/>
            <a:endParaRPr lang="ru-RU" b="1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/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Активизировать деятельность в муниципалитетах по увеличению доли педагогических работников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охваченных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ЦМН.</a:t>
            </a:r>
          </a:p>
          <a:p>
            <a:pPr algn="just" eaLnBrk="1" hangingPunct="1"/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наставнических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пар, сформированных и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взаимодействующих на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основе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сетевого </a:t>
            </a: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(цифрового) </a:t>
            </a:r>
            <a:r>
              <a:rPr lang="ru-RU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ресурса.</a:t>
            </a:r>
          </a:p>
          <a:p>
            <a:pPr algn="just"/>
            <a:endParaRPr lang="ru-RU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3.Изучение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распространение опыта реализации системы (целевой модели) наставничества педагогических работников и лучших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наставничества.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Рассматривать вопросы реализации целевой модели наставничества на педагогических советах, совещаниях с руководителями образовательных организаций, муниципальных семинарах, заседаниях РМО/ГМО.</a:t>
            </a:r>
          </a:p>
          <a:p>
            <a:pPr algn="just" eaLnBrk="1" hangingPunct="1"/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Обеспечение наличия в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открытом доступе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лучших муниципальных практик наставничества.</a:t>
            </a:r>
          </a:p>
          <a:p>
            <a:pPr algn="just"/>
            <a:endParaRPr lang="ru-RU" sz="1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544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1001</Words>
  <Application>Microsoft Office PowerPoint</Application>
  <PresentationFormat>Произвольный</PresentationFormat>
  <Paragraphs>145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Мусина Элиза Рашитовна</dc:creator>
  <cp:lastModifiedBy>User</cp:lastModifiedBy>
  <cp:revision>338</cp:revision>
  <cp:lastPrinted>2024-05-30T04:52:02Z</cp:lastPrinted>
  <dcterms:created xsi:type="dcterms:W3CDTF">2022-08-02T07:11:12Z</dcterms:created>
  <dcterms:modified xsi:type="dcterms:W3CDTF">2024-08-15T09:10:11Z</dcterms:modified>
</cp:coreProperties>
</file>